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2" r:id="rId6"/>
    <p:sldId id="271" r:id="rId7"/>
    <p:sldId id="274" r:id="rId8"/>
    <p:sldId id="273" r:id="rId9"/>
    <p:sldId id="276" r:id="rId10"/>
    <p:sldId id="282" r:id="rId11"/>
    <p:sldId id="269" r:id="rId12"/>
    <p:sldId id="279" r:id="rId13"/>
    <p:sldId id="275" r:id="rId14"/>
    <p:sldId id="280" r:id="rId15"/>
    <p:sldId id="281" r:id="rId16"/>
    <p:sldId id="283" r:id="rId1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3531"/>
    <a:srgbClr val="641517"/>
    <a:srgbClr val="F9EE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 autoAdjust="0"/>
    <p:restoredTop sz="94675"/>
  </p:normalViewPr>
  <p:slideViewPr>
    <p:cSldViewPr snapToGrid="0" showGuides="1">
      <p:cViewPr varScale="1">
        <p:scale>
          <a:sx n="86" d="100"/>
          <a:sy n="86" d="100"/>
        </p:scale>
        <p:origin x="232" y="8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C717FE-87BC-DCCF-C30B-CAE41551F6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588987E-F1E6-D321-B322-B17D34C80C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D643A8E-7ED7-A766-C52F-51DC2EB57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21B62-F2F2-43F4-9108-9ABEB11E8818}" type="datetimeFigureOut">
              <a:rPr lang="it-IT" smtClean="0"/>
              <a:t>23/05/25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530749F-2DDA-AD73-C3B3-590FF7ED9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7CB3B5C-E8C8-7435-B571-56B800C68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D828-D2A3-4314-911C-7E434A3F48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3273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EEA552-8053-3606-9509-DBBC5DF20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F36085A-E91C-B0B1-951C-5CDBD1CE06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C36C98C-9287-DBA6-8F41-0513612C8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21B62-F2F2-43F4-9108-9ABEB11E8818}" type="datetimeFigureOut">
              <a:rPr lang="it-IT" smtClean="0"/>
              <a:t>23/05/25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0D92FBB-1C2D-74C5-3FB9-399B5BC58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E5BF3B8-46E0-4424-1D24-AABDF3EDE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D828-D2A3-4314-911C-7E434A3F48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0992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3F4B1B1-8BFF-366A-5331-1D39ABA21B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00F028B-8955-09E3-47BB-6F1A7537E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DF3B412-BE06-1CB0-FFF0-E98E5541F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21B62-F2F2-43F4-9108-9ABEB11E8818}" type="datetimeFigureOut">
              <a:rPr lang="it-IT" smtClean="0"/>
              <a:t>23/05/25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F67ECFC-7868-25B6-B41A-F38BAC93D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2C41CB1-DE8B-5B3E-8AFF-4D7752BA6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D828-D2A3-4314-911C-7E434A3F48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3444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58AFF0-AA20-658B-886E-349C446BD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7739101-3161-CD22-246E-70AC0A9BEF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6181881-B442-2383-8362-7FE075DF5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21B62-F2F2-43F4-9108-9ABEB11E8818}" type="datetimeFigureOut">
              <a:rPr lang="it-IT" smtClean="0"/>
              <a:t>23/05/25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2EED33F-0AE7-C6EA-F3F0-F4E540824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9935C5C-DFF6-3E39-4B4D-15D93098D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D828-D2A3-4314-911C-7E434A3F48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5617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C7C0D6-B853-AB01-C880-0E6B4E8A1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A6C1DA2-A9D7-EFF6-4878-7F39962EAD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56424A5-FC5C-49C0-57B2-48BF257E0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21B62-F2F2-43F4-9108-9ABEB11E8818}" type="datetimeFigureOut">
              <a:rPr lang="it-IT" smtClean="0"/>
              <a:t>23/05/25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DE89014-F7BD-600C-1555-47A3BB9FA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7BB0E6F-0252-C9D1-914D-0EAC99D3E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D828-D2A3-4314-911C-7E434A3F48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4223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BD3093-29C0-7356-62D7-57839C867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9FACF25-C4FD-1EEE-1415-A05C4CCE46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D81F5ED-9466-4DC5-68BF-B41C073F77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EAB6737-2338-E355-A385-639FBDE60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21B62-F2F2-43F4-9108-9ABEB11E8818}" type="datetimeFigureOut">
              <a:rPr lang="it-IT" smtClean="0"/>
              <a:t>23/05/25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4BEA22F-DA2F-EA6D-AF9F-59F802769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3D2DABF-62EE-32A6-68F1-12D72C2CE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D828-D2A3-4314-911C-7E434A3F48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9287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8B99C1-D3FB-1CC7-DB42-EE53AA833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C75C00B-AB53-5E79-1131-E8859B71BD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2DB3F30-8670-83DA-5E43-58C7342C35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1927C63-84A2-0ADD-4F09-87CB332960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72D7718-56EB-41CE-0BB1-8A6C700DA6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3F3A727-2BD3-4ED2-7EA6-846F3089F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21B62-F2F2-43F4-9108-9ABEB11E8818}" type="datetimeFigureOut">
              <a:rPr lang="it-IT" smtClean="0"/>
              <a:t>23/05/25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7F12774-FCAF-55B3-2DF7-75CC8149D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276822B-4EAE-71A5-4D17-6E7099F08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D828-D2A3-4314-911C-7E434A3F48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9031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85BC3F-D05A-561E-7499-4D5756F60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1EE89BC-0D52-E802-98BE-631D8287A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21B62-F2F2-43F4-9108-9ABEB11E8818}" type="datetimeFigureOut">
              <a:rPr lang="it-IT" smtClean="0"/>
              <a:t>23/05/25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25DD9DA-BDA5-DEAB-8737-AEAF7836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100CFAF-631E-8997-7689-2109FA29C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D828-D2A3-4314-911C-7E434A3F48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5949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B955C08-E6C0-5556-2ED3-646850562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21B62-F2F2-43F4-9108-9ABEB11E8818}" type="datetimeFigureOut">
              <a:rPr lang="it-IT" smtClean="0"/>
              <a:t>23/05/25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99BFEE2-ABED-71D9-3C71-D950F9708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265D415-28BE-1AC5-0AB3-DC2F6D98A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D828-D2A3-4314-911C-7E434A3F48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884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D1D359-F860-C690-B17E-5B9F2F56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7A1189F-AB23-6457-4AEC-72B79370A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EE66A31-8A2B-C77E-8B2B-0F2127C94B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33C4A0B-B486-F1BE-FECA-9270EA45F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21B62-F2F2-43F4-9108-9ABEB11E8818}" type="datetimeFigureOut">
              <a:rPr lang="it-IT" smtClean="0"/>
              <a:t>23/05/25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74C9F7E-56DD-1F13-EF26-38E2CBCCE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04F314A-1542-A6D4-135D-15F4F5A17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D828-D2A3-4314-911C-7E434A3F48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1495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F5D500-8024-DE0E-27AA-EC6F39AB1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06A93EC-4E9C-332A-A926-CC68573442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BAD9A3C-DB43-8802-A49D-8BA536076F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B8C9DCC-FBF9-FB46-9889-EDF71A790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21B62-F2F2-43F4-9108-9ABEB11E8818}" type="datetimeFigureOut">
              <a:rPr lang="it-IT" smtClean="0"/>
              <a:t>23/05/25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D85DD83-F3EB-7EE9-65A0-9154B4218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8932EAC-2BD2-11C5-0525-920CA7280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D828-D2A3-4314-911C-7E434A3F48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2883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4E283C6-FF66-9DF6-AE2C-BB6E414AD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651CFF0-4131-6848-B286-B2AD7ECE91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C15AA0B-D1AC-D2ED-F6EA-4D640A6570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421B62-F2F2-43F4-9108-9ABEB11E8818}" type="datetimeFigureOut">
              <a:rPr lang="it-IT" smtClean="0"/>
              <a:t>23/05/25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641780D-9CF1-4E20-F577-24D9E42AFB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315ED90-8292-6F3B-4035-2D799E2B61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920D828-D2A3-4314-911C-7E434A3F48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0472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EED7">
            <a:alpha val="5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4FAFC0F6-D129-4A84-42BF-283B9B5253F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898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49C0EEF-3017-5F5D-5466-DE56A1EEE10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523875" y="1186671"/>
            <a:ext cx="6486525" cy="2634210"/>
          </a:xfrm>
        </p:spPr>
        <p:txBody>
          <a:bodyPr>
            <a:normAutofit/>
          </a:bodyPr>
          <a:lstStyle/>
          <a:p>
            <a:r>
              <a:rPr lang="it-IT" sz="6600" b="1" dirty="0">
                <a:solidFill>
                  <a:srgbClr val="641517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InLav Lombardia</a:t>
            </a:r>
            <a:br>
              <a:rPr lang="it-IT" sz="6600" b="1" dirty="0">
                <a:latin typeface="Abadi" panose="020B0604020104020204" pitchFamily="34" charset="0"/>
                <a:cs typeface="Times New Roman" panose="02020603050405020304" pitchFamily="18" charset="0"/>
              </a:rPr>
            </a:br>
            <a:r>
              <a:rPr lang="it-IT" sz="2800" dirty="0">
                <a:solidFill>
                  <a:srgbClr val="323531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Integrazione Lavoro</a:t>
            </a:r>
            <a:endParaRPr lang="it-IT" sz="6600" dirty="0">
              <a:solidFill>
                <a:srgbClr val="323531"/>
              </a:solidFill>
              <a:latin typeface="Abadi" panose="020B06040201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A7DCF5C-2E60-2E6B-F5C6-2B5DF649E1B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>
          <a:xfrm>
            <a:off x="523875" y="4400550"/>
            <a:ext cx="6486525" cy="1168168"/>
          </a:xfrm>
        </p:spPr>
        <p:txBody>
          <a:bodyPr>
            <a:normAutofit/>
          </a:bodyPr>
          <a:lstStyle/>
          <a:p>
            <a:r>
              <a:rPr lang="it-IT" sz="1600" dirty="0">
                <a:latin typeface="Abadi" panose="020B0604020104020204" pitchFamily="34" charset="0"/>
              </a:rPr>
              <a:t>Egidio Riva</a:t>
            </a:r>
          </a:p>
          <a:p>
            <a:r>
              <a:rPr lang="it-IT" sz="1600" dirty="0">
                <a:latin typeface="Abadi" panose="020B0604020104020204" pitchFamily="34" charset="0"/>
              </a:rPr>
              <a:t>Università degli Studi di Milano-Bicocca</a:t>
            </a:r>
          </a:p>
          <a:p>
            <a:r>
              <a:rPr lang="it-IT" sz="1600" dirty="0">
                <a:latin typeface="Abadi" panose="020B0604020104020204" pitchFamily="34" charset="0"/>
              </a:rPr>
              <a:t>Sondrio, 26 Maggio 2025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6C16895-C269-C53A-623F-9FE37470086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40056" y="71684"/>
            <a:ext cx="8911887" cy="780133"/>
          </a:xfrm>
          <a:prstGeom prst="rect">
            <a:avLst/>
          </a:prstGeom>
        </p:spPr>
      </p:pic>
      <p:pic>
        <p:nvPicPr>
          <p:cNvPr id="11" name="Immagine 10" descr="Immagine che contiene testo, Carattere, Elementi grafici, grafica&#10;&#10;Descrizione generata automaticamente">
            <a:extLst>
              <a:ext uri="{FF2B5EF4-FFF2-40B4-BE49-F238E27FC236}">
                <a16:creationId xmlns:a16="http://schemas.microsoft.com/office/drawing/2014/main" id="{85C6660B-9436-8475-CC04-68A67E6E42F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295" y="6296025"/>
            <a:ext cx="905495" cy="360000"/>
          </a:xfrm>
          <a:prstGeom prst="rect">
            <a:avLst/>
          </a:prstGeom>
        </p:spPr>
      </p:pic>
      <p:pic>
        <p:nvPicPr>
          <p:cNvPr id="13" name="Immagine 12" descr="Immagine che contiene testo, Carattere, Elementi grafici, poster&#10;&#10;Descrizione generata automaticamente">
            <a:extLst>
              <a:ext uri="{FF2B5EF4-FFF2-40B4-BE49-F238E27FC236}">
                <a16:creationId xmlns:a16="http://schemas.microsoft.com/office/drawing/2014/main" id="{F41967CB-BB92-1C86-E252-AFAF693C4B4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51" y="6296025"/>
            <a:ext cx="332225" cy="360000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A117DBD-3534-E1B2-BCB0-FBC6A696216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376737" y="6317471"/>
            <a:ext cx="5267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800" dirty="0"/>
              <a:t>Il progetto “INLAV Lombardia - Integrazione Lavoro Lombardia” è finanziato a valere sul Programma Operativo Complementare di azione e coesione &lt;Inclusione 2014-2020&gt;. CUP E81D23000100001</a:t>
            </a:r>
          </a:p>
        </p:txBody>
      </p:sp>
      <p:pic>
        <p:nvPicPr>
          <p:cNvPr id="6" name="Immagine 5" descr="Immagine che contiene arte&#10;&#10;Il contenuto generato dall'IA potrebbe non essere corretto.">
            <a:extLst>
              <a:ext uri="{FF2B5EF4-FFF2-40B4-BE49-F238E27FC236}">
                <a16:creationId xmlns:a16="http://schemas.microsoft.com/office/drawing/2014/main" id="{061CD29A-5B59-7384-F4F8-08A913266B7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1107" y="990600"/>
            <a:ext cx="4388093" cy="5038725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34A9588-FCB8-B7D8-6E61-87EF98088BF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743114" y="6057900"/>
            <a:ext cx="1246629" cy="207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00" dirty="0"/>
              <a:t>Partner</a:t>
            </a:r>
          </a:p>
        </p:txBody>
      </p:sp>
    </p:spTree>
    <p:extLst>
      <p:ext uri="{BB962C8B-B14F-4D97-AF65-F5344CB8AC3E}">
        <p14:creationId xmlns:p14="http://schemas.microsoft.com/office/powerpoint/2010/main" val="2742764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EED7">
            <a:alpha val="54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5EFA82-A068-F233-4491-BC8EB5E278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2F5BDCCD-385B-D76C-5651-96689F743A9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95043" y="3695700"/>
            <a:ext cx="1992400" cy="3162300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5EA687A8-D56B-B279-6C27-920E04059D1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898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FFB11BB6-5420-5968-B585-DA16FE870DC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38200" y="898525"/>
            <a:ext cx="10515600" cy="792163"/>
          </a:xfrm>
        </p:spPr>
        <p:txBody>
          <a:bodyPr/>
          <a:lstStyle/>
          <a:p>
            <a:r>
              <a:rPr lang="it-IT" dirty="0"/>
              <a:t>Referral e accesso ai servizi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18B78F75-82D4-4200-5212-D18008AF2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32275"/>
          </a:xfrm>
        </p:spPr>
        <p:txBody>
          <a:bodyPr>
            <a:normAutofit/>
          </a:bodyPr>
          <a:lstStyle/>
          <a:p>
            <a:r>
              <a:rPr lang="it-IT" dirty="0"/>
              <a:t>Presa in carico ed erogazione dei servizi di protezione e assistenza</a:t>
            </a:r>
          </a:p>
          <a:p>
            <a:pPr>
              <a:buSzPct val="80000"/>
              <a:buFont typeface="Wingdings" pitchFamily="2" charset="2"/>
              <a:buChar char="Ø"/>
            </a:pPr>
            <a:r>
              <a:rPr lang="it-IT" dirty="0"/>
              <a:t>analisi preliminare dei bisogni</a:t>
            </a:r>
          </a:p>
          <a:p>
            <a:pPr>
              <a:buSzPct val="80000"/>
              <a:buFont typeface="Wingdings" pitchFamily="2" charset="2"/>
              <a:buChar char="Ø"/>
            </a:pPr>
            <a:r>
              <a:rPr lang="it-IT" dirty="0"/>
              <a:t>servizi/percorsi personalizzati e modulabili finalizzati all’inclusione sociale e lavorativa (trasporti, abitare, conciliazione famiglia-lavoro, servizi sanitari, etc.)</a:t>
            </a:r>
          </a:p>
          <a:p>
            <a:pPr>
              <a:buSzPct val="80000"/>
              <a:buFont typeface="Wingdings" pitchFamily="2" charset="2"/>
              <a:buChar char="Ø"/>
            </a:pPr>
            <a:r>
              <a:rPr lang="it-IT" dirty="0"/>
              <a:t>potenziali beneficiari sono tutti, indipendentemente dalla nazionalità e regolarità del soggiorno. InLav è per cittadini di Paesi terzi regolarmente residenti  in Italia</a:t>
            </a:r>
          </a:p>
          <a:p>
            <a:pPr>
              <a:buSzPct val="80000"/>
              <a:buFont typeface="Wingdings" pitchFamily="2" charset="2"/>
              <a:buChar char="Ø"/>
            </a:pPr>
            <a:endParaRPr lang="it-IT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4F72D63B-7344-8018-2746-D7A106C7905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40056" y="71684"/>
            <a:ext cx="8911887" cy="780133"/>
          </a:xfrm>
          <a:prstGeom prst="rect">
            <a:avLst/>
          </a:prstGeom>
        </p:spPr>
      </p:pic>
      <p:pic>
        <p:nvPicPr>
          <p:cNvPr id="3" name="Immagine 2" descr="Immagine che contiene testo, Carattere, Elementi grafici, grafica&#10;&#10;Descrizione generata automaticamente">
            <a:extLst>
              <a:ext uri="{FF2B5EF4-FFF2-40B4-BE49-F238E27FC236}">
                <a16:creationId xmlns:a16="http://schemas.microsoft.com/office/drawing/2014/main" id="{339F1BA9-270B-F820-773E-7DDF9E0E26D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70" y="6296025"/>
            <a:ext cx="905495" cy="360000"/>
          </a:xfrm>
          <a:prstGeom prst="rect">
            <a:avLst/>
          </a:prstGeom>
        </p:spPr>
      </p:pic>
      <p:pic>
        <p:nvPicPr>
          <p:cNvPr id="12" name="Immagine 11" descr="Immagine che contiene testo, Carattere, Elementi grafici, poster&#10;&#10;Descrizione generata automaticamente">
            <a:extLst>
              <a:ext uri="{FF2B5EF4-FFF2-40B4-BE49-F238E27FC236}">
                <a16:creationId xmlns:a16="http://schemas.microsoft.com/office/drawing/2014/main" id="{111EDEF4-DEF9-9AE2-A64A-4888900D608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926" y="6296025"/>
            <a:ext cx="332225" cy="360000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1CEB9541-16B8-EB1A-521F-5F3A54F8B74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576512" y="6317471"/>
            <a:ext cx="5267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800" dirty="0"/>
              <a:t>Il progetto “INLAV Lombardia - Integrazione Lavoro Lombardia” è finanziato a valere sul Programma Operativo Complementare di azione e coesione &lt;Inclusione 2014-2020&gt;. CUP E81D23000100001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F01BE8F5-A044-BE10-EB44-97C48925E22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42889" y="6057900"/>
            <a:ext cx="1246629" cy="207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00" dirty="0"/>
              <a:t>Partner</a:t>
            </a:r>
          </a:p>
        </p:txBody>
      </p:sp>
    </p:spTree>
    <p:extLst>
      <p:ext uri="{BB962C8B-B14F-4D97-AF65-F5344CB8AC3E}">
        <p14:creationId xmlns:p14="http://schemas.microsoft.com/office/powerpoint/2010/main" val="3778285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EED7">
            <a:alpha val="54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69F3D5-5E5E-7DC8-4B6D-C455B18D1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48038216-298C-2B71-2A95-CE5885C1AB6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95043" y="3695700"/>
            <a:ext cx="1992400" cy="3162300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8C14A5CC-23BF-E327-FD64-9CD22D3FD64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898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BBB0E0F4-D6C1-7B7D-BAC6-B30C2B37835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38200" y="898525"/>
            <a:ext cx="10515600" cy="792163"/>
          </a:xfrm>
        </p:spPr>
        <p:txBody>
          <a:bodyPr/>
          <a:lstStyle/>
          <a:p>
            <a:r>
              <a:rPr lang="it-IT" dirty="0"/>
              <a:t>Garantire informazione, conoscenza, capacità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C6A31E2B-24E6-6C28-42B3-B021CA211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32275"/>
          </a:xfrm>
        </p:spPr>
        <p:txBody>
          <a:bodyPr>
            <a:normAutofit/>
          </a:bodyPr>
          <a:lstStyle/>
          <a:p>
            <a:r>
              <a:rPr lang="it-IT" dirty="0"/>
              <a:t>Attività di informazione, comunicazione, sensibilizzazione su:</a:t>
            </a:r>
          </a:p>
          <a:p>
            <a:pPr>
              <a:buSzPct val="80000"/>
              <a:buFont typeface="Wingdings" pitchFamily="2" charset="2"/>
              <a:buChar char="Ø"/>
            </a:pPr>
            <a:r>
              <a:rPr lang="it-IT" dirty="0"/>
              <a:t>articolazione e funzionamento del sistema di </a:t>
            </a:r>
            <a:r>
              <a:rPr lang="it-IT" i="1" dirty="0"/>
              <a:t>referral</a:t>
            </a:r>
            <a:r>
              <a:rPr lang="it-IT" dirty="0"/>
              <a:t> a livello territoriale. </a:t>
            </a:r>
            <a:r>
              <a:rPr lang="it-IT" i="1" dirty="0" err="1"/>
              <a:t>Outreach</a:t>
            </a:r>
            <a:r>
              <a:rPr lang="it-IT" dirty="0"/>
              <a:t>, per intercettare i potenziali beneficiari nei luoghi dove vivono, lavorano, si aggregano</a:t>
            </a:r>
          </a:p>
          <a:p>
            <a:pPr>
              <a:buSzPct val="80000"/>
              <a:buFont typeface="Wingdings" pitchFamily="2" charset="2"/>
              <a:buChar char="Ø"/>
            </a:pPr>
            <a:r>
              <a:rPr lang="it-IT" dirty="0"/>
              <a:t>cause e conseguenze del fenomeno (comunità locale)</a:t>
            </a:r>
          </a:p>
          <a:p>
            <a:pPr>
              <a:buSzPct val="100000"/>
            </a:pPr>
            <a:r>
              <a:rPr lang="it-IT" dirty="0"/>
              <a:t>Formazione e rafforzamento delle competenze degli operatori, più in generale degli </a:t>
            </a:r>
            <a:r>
              <a:rPr lang="it-IT" i="1" dirty="0"/>
              <a:t>stakeholder,</a:t>
            </a:r>
            <a:r>
              <a:rPr lang="it-IT" dirty="0"/>
              <a:t> su:</a:t>
            </a:r>
          </a:p>
          <a:p>
            <a:pPr>
              <a:buSzPct val="80000"/>
              <a:buFont typeface="Wingdings" pitchFamily="2" charset="2"/>
              <a:buChar char="Ø"/>
            </a:pPr>
            <a:r>
              <a:rPr lang="it-IT" dirty="0"/>
              <a:t>linee guida, modalità e gli strumenti disponibili</a:t>
            </a:r>
          </a:p>
          <a:p>
            <a:pPr>
              <a:buSzPct val="80000"/>
              <a:buFont typeface="Wingdings" pitchFamily="2" charset="2"/>
              <a:buChar char="Ø"/>
            </a:pPr>
            <a:r>
              <a:rPr lang="it-IT" dirty="0"/>
              <a:t>lavoro di rete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9D3C1BDD-2C9C-0B6C-E26D-4F3FB8B5EB0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40056" y="71684"/>
            <a:ext cx="8911887" cy="780133"/>
          </a:xfrm>
          <a:prstGeom prst="rect">
            <a:avLst/>
          </a:prstGeom>
        </p:spPr>
      </p:pic>
      <p:pic>
        <p:nvPicPr>
          <p:cNvPr id="3" name="Immagine 2" descr="Immagine che contiene testo, Carattere, Elementi grafici, grafica&#10;&#10;Descrizione generata automaticamente">
            <a:extLst>
              <a:ext uri="{FF2B5EF4-FFF2-40B4-BE49-F238E27FC236}">
                <a16:creationId xmlns:a16="http://schemas.microsoft.com/office/drawing/2014/main" id="{746B5DCE-ECD1-D13A-C1B3-C1FD114285B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70" y="6296025"/>
            <a:ext cx="905495" cy="360000"/>
          </a:xfrm>
          <a:prstGeom prst="rect">
            <a:avLst/>
          </a:prstGeom>
        </p:spPr>
      </p:pic>
      <p:pic>
        <p:nvPicPr>
          <p:cNvPr id="12" name="Immagine 11" descr="Immagine che contiene testo, Carattere, Elementi grafici, poster&#10;&#10;Descrizione generata automaticamente">
            <a:extLst>
              <a:ext uri="{FF2B5EF4-FFF2-40B4-BE49-F238E27FC236}">
                <a16:creationId xmlns:a16="http://schemas.microsoft.com/office/drawing/2014/main" id="{D11F8FA7-1CD2-95AF-5B3E-AFA2DE6439C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926" y="6296025"/>
            <a:ext cx="332225" cy="360000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B609CEC7-7B84-0BF5-7D89-A688F5A53EF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576512" y="6317471"/>
            <a:ext cx="5267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800" dirty="0"/>
              <a:t>Il progetto “INLAV Lombardia - Integrazione Lavoro Lombardia” è finanziato a valere sul Programma Operativo Complementare di azione e coesione &lt;Inclusione 2014-2020&gt;. CUP E81D23000100001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99CDF3E-5262-E6D9-E927-A1262E02ACA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42889" y="6057900"/>
            <a:ext cx="1246629" cy="207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00" dirty="0"/>
              <a:t>Partner</a:t>
            </a:r>
          </a:p>
        </p:txBody>
      </p:sp>
    </p:spTree>
    <p:extLst>
      <p:ext uri="{BB962C8B-B14F-4D97-AF65-F5344CB8AC3E}">
        <p14:creationId xmlns:p14="http://schemas.microsoft.com/office/powerpoint/2010/main" val="501480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EED7">
            <a:alpha val="54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D2CB90-03D6-9B66-2AE3-0F47005F4C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7078F7A6-AEB0-3918-F87F-B237934F27B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95043" y="3695700"/>
            <a:ext cx="1992400" cy="3162300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94A52769-A6BE-52EE-AEC1-70AAB62689B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898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25D170F4-05C5-C7C9-C7BD-720EBAA28B4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38200" y="898525"/>
            <a:ext cx="10515600" cy="792163"/>
          </a:xfrm>
        </p:spPr>
        <p:txBody>
          <a:bodyPr/>
          <a:lstStyle/>
          <a:p>
            <a:r>
              <a:rPr lang="it-IT" dirty="0"/>
              <a:t>Il progetto InLav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26F0559C-181B-1DB9-DA1B-D8EF7D4DA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91846"/>
          </a:xfrm>
        </p:spPr>
        <p:txBody>
          <a:bodyPr>
            <a:noAutofit/>
          </a:bodyPr>
          <a:lstStyle/>
          <a:p>
            <a:r>
              <a:rPr lang="it-IT" dirty="0"/>
              <a:t>Il progetto InLav Lombardia – Integrazione Lavoro Lombardia</a:t>
            </a:r>
          </a:p>
          <a:p>
            <a:pPr>
              <a:buSzPct val="80000"/>
              <a:buFont typeface="Wingdings" pitchFamily="2" charset="2"/>
              <a:buChar char="Ø"/>
            </a:pPr>
            <a:r>
              <a:rPr lang="it-IT" dirty="0"/>
              <a:t>azione regionale di sistema, nelle politiche sociali e per il lavoro</a:t>
            </a:r>
          </a:p>
          <a:p>
            <a:pPr>
              <a:buSzPct val="80000"/>
              <a:buFont typeface="Wingdings" pitchFamily="2" charset="2"/>
              <a:buChar char="Ø"/>
            </a:pPr>
            <a:r>
              <a:rPr lang="it-IT" dirty="0"/>
              <a:t>sperimentazione di  Punti Unici di Accesso e relativi servizi a beneficio delle vittime o potenziali vittime di sfruttamento </a:t>
            </a:r>
          </a:p>
          <a:p>
            <a:pPr>
              <a:buSzPct val="80000"/>
              <a:buFont typeface="Wingdings" pitchFamily="2" charset="2"/>
              <a:buChar char="Ø"/>
            </a:pPr>
            <a:r>
              <a:rPr lang="it-IT" dirty="0"/>
              <a:t>valutazione degli effetti e validazione di un modello </a:t>
            </a:r>
          </a:p>
          <a:p>
            <a:pPr>
              <a:buSzPct val="80000"/>
              <a:buFont typeface="Wingdings" pitchFamily="2" charset="2"/>
              <a:buChar char="Ø"/>
            </a:pPr>
            <a:r>
              <a:rPr lang="it-IT" dirty="0"/>
              <a:t>capacity building, per interventi efficaci in sede di sperimentazione nonché per garantirne la sostenibilità futura (Patti territoriali)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5E47BFB9-7DFA-551C-E3EF-A13CAA481E6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40056" y="71684"/>
            <a:ext cx="8911887" cy="780133"/>
          </a:xfrm>
          <a:prstGeom prst="rect">
            <a:avLst/>
          </a:prstGeom>
        </p:spPr>
      </p:pic>
      <p:pic>
        <p:nvPicPr>
          <p:cNvPr id="3" name="Immagine 2" descr="Immagine che contiene testo, Carattere, Elementi grafici, grafica&#10;&#10;Descrizione generata automaticamente">
            <a:extLst>
              <a:ext uri="{FF2B5EF4-FFF2-40B4-BE49-F238E27FC236}">
                <a16:creationId xmlns:a16="http://schemas.microsoft.com/office/drawing/2014/main" id="{8DD8A2B0-0F61-534F-6A6F-AF8AA609876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70" y="6296025"/>
            <a:ext cx="905495" cy="360000"/>
          </a:xfrm>
          <a:prstGeom prst="rect">
            <a:avLst/>
          </a:prstGeom>
        </p:spPr>
      </p:pic>
      <p:pic>
        <p:nvPicPr>
          <p:cNvPr id="12" name="Immagine 11" descr="Immagine che contiene testo, Carattere, Elementi grafici, poster&#10;&#10;Descrizione generata automaticamente">
            <a:extLst>
              <a:ext uri="{FF2B5EF4-FFF2-40B4-BE49-F238E27FC236}">
                <a16:creationId xmlns:a16="http://schemas.microsoft.com/office/drawing/2014/main" id="{DA107CED-6EBA-0594-656F-D6A073DCA16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926" y="6296025"/>
            <a:ext cx="332225" cy="360000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807ADDCD-5A15-2A7B-5C56-546A70EA630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576512" y="6317471"/>
            <a:ext cx="5267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800" dirty="0"/>
              <a:t>Il progetto “INLAV Lombardia - Integrazione Lavoro Lombardia” è finanziato a valere sul Programma Operativo Complementare di azione e coesione &lt;Inclusione 2014-2020&gt;. CUP E81D23000100001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4D942C58-BAEC-1A50-A43E-6ED0CE5F59D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42889" y="6057900"/>
            <a:ext cx="1246629" cy="207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00" dirty="0"/>
              <a:t>Partner</a:t>
            </a:r>
          </a:p>
        </p:txBody>
      </p:sp>
    </p:spTree>
    <p:extLst>
      <p:ext uri="{BB962C8B-B14F-4D97-AF65-F5344CB8AC3E}">
        <p14:creationId xmlns:p14="http://schemas.microsoft.com/office/powerpoint/2010/main" val="4288698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EED7">
            <a:alpha val="54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A2620E-2F39-06D2-17DD-2DFDA96823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78226F3-46F4-BE94-7204-B8D5114355F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95043" y="3695700"/>
            <a:ext cx="1992400" cy="3162300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F0D476E6-D623-526C-D9BB-1B9A1171745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898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D8DC43A4-99BF-0DE8-C9B8-8C4BF053A2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38200" y="898525"/>
            <a:ext cx="10515600" cy="792163"/>
          </a:xfrm>
        </p:spPr>
        <p:txBody>
          <a:bodyPr/>
          <a:lstStyle/>
          <a:p>
            <a:r>
              <a:rPr lang="it-IT" dirty="0"/>
              <a:t>Grazie per l’attenzione!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C9EE41F9-8192-2801-5744-2C81E41B3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918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dirty="0"/>
              <a:t>Egidio Riva</a:t>
            </a:r>
          </a:p>
          <a:p>
            <a:pPr marL="0" indent="0">
              <a:buNone/>
            </a:pPr>
            <a:r>
              <a:rPr lang="it-IT" dirty="0"/>
              <a:t>Università degli Studi di Milano-Bicocca</a:t>
            </a:r>
          </a:p>
          <a:p>
            <a:pPr marL="0" indent="0">
              <a:buNone/>
            </a:pPr>
            <a:r>
              <a:rPr lang="it-IT" dirty="0"/>
              <a:t>Dipartimento di Sociologia e Ricerca Sociale</a:t>
            </a:r>
          </a:p>
          <a:p>
            <a:pPr marL="0" indent="0">
              <a:buNone/>
            </a:pPr>
            <a:r>
              <a:rPr lang="it-IT" dirty="0"/>
              <a:t>Via Bicocca degli Arcimboldi, 8</a:t>
            </a:r>
          </a:p>
          <a:p>
            <a:pPr marL="0" indent="0">
              <a:buNone/>
            </a:pPr>
            <a:r>
              <a:rPr lang="it-IT" dirty="0"/>
              <a:t>20126 Milano</a:t>
            </a:r>
          </a:p>
          <a:p>
            <a:endParaRPr lang="it-IT" dirty="0"/>
          </a:p>
          <a:p>
            <a:pPr marL="0" indent="0">
              <a:buNone/>
            </a:pPr>
            <a:r>
              <a:rPr lang="it-IT" dirty="0"/>
              <a:t>egidio.riva@unimib.it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709F377F-151A-5AAF-ABB3-979E63C504D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40056" y="71684"/>
            <a:ext cx="8911887" cy="780133"/>
          </a:xfrm>
          <a:prstGeom prst="rect">
            <a:avLst/>
          </a:prstGeom>
        </p:spPr>
      </p:pic>
      <p:pic>
        <p:nvPicPr>
          <p:cNvPr id="3" name="Immagine 2" descr="Immagine che contiene testo, Carattere, Elementi grafici, grafica&#10;&#10;Descrizione generata automaticamente">
            <a:extLst>
              <a:ext uri="{FF2B5EF4-FFF2-40B4-BE49-F238E27FC236}">
                <a16:creationId xmlns:a16="http://schemas.microsoft.com/office/drawing/2014/main" id="{D573160E-77A5-5676-346C-EBC42E9131C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70" y="6296025"/>
            <a:ext cx="905495" cy="360000"/>
          </a:xfrm>
          <a:prstGeom prst="rect">
            <a:avLst/>
          </a:prstGeom>
        </p:spPr>
      </p:pic>
      <p:pic>
        <p:nvPicPr>
          <p:cNvPr id="12" name="Immagine 11" descr="Immagine che contiene testo, Carattere, Elementi grafici, poster&#10;&#10;Descrizione generata automaticamente">
            <a:extLst>
              <a:ext uri="{FF2B5EF4-FFF2-40B4-BE49-F238E27FC236}">
                <a16:creationId xmlns:a16="http://schemas.microsoft.com/office/drawing/2014/main" id="{19F230F1-69B5-0103-840A-ABE47094A67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926" y="6296025"/>
            <a:ext cx="332225" cy="360000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5F638D92-9753-3DA6-AE9F-09A6319C471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576512" y="6317471"/>
            <a:ext cx="5267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800" dirty="0"/>
              <a:t>Il progetto “INLAV Lombardia - Integrazione Lavoro Lombardia” è finanziato a valere sul Programma Operativo Complementare di azione e coesione &lt;Inclusione 2014-2020&gt;. CUP E81D23000100001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4A52A9F3-DB6E-AE21-1A93-EBD2BC222B7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42889" y="6057900"/>
            <a:ext cx="1246629" cy="207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00" dirty="0"/>
              <a:t>Partner</a:t>
            </a:r>
          </a:p>
        </p:txBody>
      </p:sp>
    </p:spTree>
    <p:extLst>
      <p:ext uri="{BB962C8B-B14F-4D97-AF65-F5344CB8AC3E}">
        <p14:creationId xmlns:p14="http://schemas.microsoft.com/office/powerpoint/2010/main" val="736582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EED7">
            <a:alpha val="54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5263CE-35C3-60DE-AB30-3F247B6EF8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32493D74-78B4-362F-5A29-515F74E2F1D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95043" y="3695700"/>
            <a:ext cx="1992400" cy="3162300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5F7928E8-C7D6-9FDE-9E84-A195F2A300E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898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463301CC-5D1A-BCFE-6B3B-17767C4F1D3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38200" y="898525"/>
            <a:ext cx="10515600" cy="792163"/>
          </a:xfrm>
        </p:spPr>
        <p:txBody>
          <a:bodyPr/>
          <a:lstStyle/>
          <a:p>
            <a:r>
              <a:rPr lang="it-IT" dirty="0"/>
              <a:t>Sfruttamento lavorativo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E0F52F2D-A5AB-ADE5-7BFF-0720F416A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32275"/>
          </a:xfrm>
        </p:spPr>
        <p:txBody>
          <a:bodyPr>
            <a:normAutofit/>
          </a:bodyPr>
          <a:lstStyle/>
          <a:p>
            <a:r>
              <a:rPr lang="it-IT" dirty="0"/>
              <a:t>Aumento marcato dei casi (lavoro poco dignitoso e degradante), su tutto il territorio nazionale, non sono a danno dei lavoratori stranieri:</a:t>
            </a:r>
          </a:p>
          <a:p>
            <a:pPr>
              <a:buSzPct val="80000"/>
              <a:buFont typeface="Wingdings" pitchFamily="2" charset="2"/>
              <a:buChar char="Ø"/>
            </a:pPr>
            <a:r>
              <a:rPr lang="it-IT" dirty="0"/>
              <a:t>violazioni dei principi e dei diritti del lavoro (orari, salari, sicurezza e salute, contributi, etc.), lavoro forzato, lavoro minorile, tratta di esseri umani, …</a:t>
            </a:r>
          </a:p>
          <a:p>
            <a:pPr>
              <a:buSzPct val="80000"/>
              <a:buFont typeface="Wingdings" pitchFamily="2" charset="2"/>
              <a:buChar char="Ø"/>
            </a:pPr>
            <a:r>
              <a:rPr lang="it-IT" dirty="0"/>
              <a:t>caporalato: reclutamento di manodopera in condizioni di sfruttamento, intermediazione illecita, organizzazione del lavoro con violenza, minaccia o intimidazione 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1E28020-EA9C-FFA0-6B37-6013015779E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40056" y="71684"/>
            <a:ext cx="8911887" cy="780133"/>
          </a:xfrm>
          <a:prstGeom prst="rect">
            <a:avLst/>
          </a:prstGeom>
        </p:spPr>
      </p:pic>
      <p:pic>
        <p:nvPicPr>
          <p:cNvPr id="3" name="Immagine 2" descr="Immagine che contiene testo, Carattere, Elementi grafici, grafica&#10;&#10;Descrizione generata automaticamente">
            <a:extLst>
              <a:ext uri="{FF2B5EF4-FFF2-40B4-BE49-F238E27FC236}">
                <a16:creationId xmlns:a16="http://schemas.microsoft.com/office/drawing/2014/main" id="{1E038702-28DE-7783-66CC-F631525A67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70" y="6296025"/>
            <a:ext cx="905495" cy="360000"/>
          </a:xfrm>
          <a:prstGeom prst="rect">
            <a:avLst/>
          </a:prstGeom>
        </p:spPr>
      </p:pic>
      <p:pic>
        <p:nvPicPr>
          <p:cNvPr id="12" name="Immagine 11" descr="Immagine che contiene testo, Carattere, Elementi grafici, poster&#10;&#10;Descrizione generata automaticamente">
            <a:extLst>
              <a:ext uri="{FF2B5EF4-FFF2-40B4-BE49-F238E27FC236}">
                <a16:creationId xmlns:a16="http://schemas.microsoft.com/office/drawing/2014/main" id="{0AE9AB6F-6A8B-B089-2D58-5769AE143C7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926" y="6296025"/>
            <a:ext cx="332225" cy="360000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829D4684-1BF5-0C0E-BCD9-B036295A07B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576512" y="6317471"/>
            <a:ext cx="5267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800" dirty="0"/>
              <a:t>Il progetto “INLAV Lombardia - Integrazione Lavoro Lombardia” è finanziato a valere sul Programma Operativo Complementare di azione e coesione &lt;Inclusione 2014-2020&gt;. CUP E81D23000100001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94556427-7B39-F31F-2FA5-C796DBD73B6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42889" y="6057900"/>
            <a:ext cx="1246629" cy="207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00" dirty="0"/>
              <a:t>Partner</a:t>
            </a:r>
          </a:p>
        </p:txBody>
      </p:sp>
    </p:spTree>
    <p:extLst>
      <p:ext uri="{BB962C8B-B14F-4D97-AF65-F5344CB8AC3E}">
        <p14:creationId xmlns:p14="http://schemas.microsoft.com/office/powerpoint/2010/main" val="3601949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EED7">
            <a:alpha val="54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CE40DD-4AC9-3837-A126-8F37DE1D03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132A7A94-D2A9-5AC0-1E1E-136F8C9CA6A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95043" y="3695700"/>
            <a:ext cx="1992400" cy="3162300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9C1AABF4-4219-7DB8-0AFD-60C5A6D8C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898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03072BF4-627A-4DA8-86A0-CB1DDDC02A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38200" y="898525"/>
            <a:ext cx="10515600" cy="792163"/>
          </a:xfrm>
        </p:spPr>
        <p:txBody>
          <a:bodyPr/>
          <a:lstStyle/>
          <a:p>
            <a:r>
              <a:rPr lang="it-IT" dirty="0"/>
              <a:t>Lavoro «nero» e «grigio»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6D8651AE-05E4-87D1-0AA5-6ACA1CDA1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32275"/>
          </a:xfrm>
        </p:spPr>
        <p:txBody>
          <a:bodyPr>
            <a:normAutofit/>
          </a:bodyPr>
          <a:lstStyle/>
          <a:p>
            <a:r>
              <a:rPr lang="it-IT" dirty="0"/>
              <a:t>Stime ISTAT RCFL 2023, non su sfruttamento ma su irregolarità: 11,3% in totale; 23,2% in agricoltura; 51,8% nel lavoro domestico</a:t>
            </a:r>
          </a:p>
          <a:p>
            <a:r>
              <a:rPr lang="it-IT" dirty="0"/>
              <a:t>In questi comparti l’incidenza degli stranieri – 10% circa sugli occupati totali – è più elevata : un terzo circa nel settore dei servizi alla persona; 18% in agricoltura, 17,4% nella settore ricettivo e ristorazione; 16,4% in edilizia</a:t>
            </a:r>
          </a:p>
          <a:p>
            <a:r>
              <a:rPr lang="it-IT" dirty="0"/>
              <a:t>Lavoro «nero» e «grigio» in diverse «gradazioni»: da irregolarità a «sotto-dichiarazione» delle giornate o delle ore lavorate, comunque con erosione di diritti e delle tutele (es. indennità di disoccupazione, malattia, infortunio e maternità)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0AE925D5-B5F1-B03F-8C45-34F1CD5E8A5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40056" y="71684"/>
            <a:ext cx="8911887" cy="780133"/>
          </a:xfrm>
          <a:prstGeom prst="rect">
            <a:avLst/>
          </a:prstGeom>
        </p:spPr>
      </p:pic>
      <p:pic>
        <p:nvPicPr>
          <p:cNvPr id="3" name="Immagine 2" descr="Immagine che contiene testo, Carattere, Elementi grafici, grafica&#10;&#10;Descrizione generata automaticamente">
            <a:extLst>
              <a:ext uri="{FF2B5EF4-FFF2-40B4-BE49-F238E27FC236}">
                <a16:creationId xmlns:a16="http://schemas.microsoft.com/office/drawing/2014/main" id="{EB64389F-555B-6F7F-4296-C9FD4C682FC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70" y="6296025"/>
            <a:ext cx="905495" cy="360000"/>
          </a:xfrm>
          <a:prstGeom prst="rect">
            <a:avLst/>
          </a:prstGeom>
        </p:spPr>
      </p:pic>
      <p:pic>
        <p:nvPicPr>
          <p:cNvPr id="12" name="Immagine 11" descr="Immagine che contiene testo, Carattere, Elementi grafici, poster&#10;&#10;Descrizione generata automaticamente">
            <a:extLst>
              <a:ext uri="{FF2B5EF4-FFF2-40B4-BE49-F238E27FC236}">
                <a16:creationId xmlns:a16="http://schemas.microsoft.com/office/drawing/2014/main" id="{3AC68B75-938A-3734-F267-089F75C34E2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926" y="6296025"/>
            <a:ext cx="332225" cy="360000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00062563-E4F3-608D-10ED-B81E6824F1C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576512" y="6317471"/>
            <a:ext cx="5267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800" dirty="0"/>
              <a:t>Il progetto “INLAV Lombardia - Integrazione Lavoro Lombardia” è finanziato a valere sul Programma Operativo Complementare di azione e coesione &lt;Inclusione 2014-2020&gt;. CUP E81D23000100001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209024D7-02F8-7AC5-7C0D-8C3137A91EE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42889" y="6057900"/>
            <a:ext cx="1246629" cy="207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00" dirty="0"/>
              <a:t>Partner</a:t>
            </a:r>
          </a:p>
        </p:txBody>
      </p:sp>
    </p:spTree>
    <p:extLst>
      <p:ext uri="{BB962C8B-B14F-4D97-AF65-F5344CB8AC3E}">
        <p14:creationId xmlns:p14="http://schemas.microsoft.com/office/powerpoint/2010/main" val="3990392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EED7">
            <a:alpha val="54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FD6042-8056-88E4-5321-C7D6E644E1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868F8CAF-8183-7DD2-4D15-8B1A392D643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95043" y="3695700"/>
            <a:ext cx="1992400" cy="3162300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23B82EF6-D51D-271B-3904-9E4D52AC65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898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C4077968-BDFB-C645-D6F3-F3FEBEE69EC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38200" y="898525"/>
            <a:ext cx="10515600" cy="792163"/>
          </a:xfrm>
        </p:spPr>
        <p:txBody>
          <a:bodyPr/>
          <a:lstStyle/>
          <a:p>
            <a:r>
              <a:rPr lang="it-IT" dirty="0"/>
              <a:t>Perché gli stranieri sono più a rischio?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205FEADA-CAE9-1036-2577-FD8286E6A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32275"/>
          </a:xfrm>
        </p:spPr>
        <p:txBody>
          <a:bodyPr>
            <a:normAutofit/>
          </a:bodyPr>
          <a:lstStyle/>
          <a:p>
            <a:r>
              <a:rPr lang="it-IT" dirty="0"/>
              <a:t>Vulnerabilità, a cui consegue ricattabilità, data dal combinarsi di:</a:t>
            </a:r>
          </a:p>
          <a:p>
            <a:pPr>
              <a:buSzPct val="80000"/>
              <a:buFont typeface="Wingdings" pitchFamily="2" charset="2"/>
              <a:buChar char="Ø"/>
            </a:pPr>
            <a:r>
              <a:rPr lang="it-IT" dirty="0"/>
              <a:t>precarietà posizione giuridica e sociale</a:t>
            </a:r>
          </a:p>
          <a:p>
            <a:pPr>
              <a:buSzPct val="80000"/>
              <a:buFont typeface="Wingdings" pitchFamily="2" charset="2"/>
              <a:buChar char="Ø"/>
            </a:pPr>
            <a:r>
              <a:rPr lang="it-IT" dirty="0"/>
              <a:t>mancanza o fragilità di una rete di supporto in assenza di reddito</a:t>
            </a:r>
          </a:p>
          <a:p>
            <a:pPr>
              <a:buSzPct val="80000"/>
              <a:buFont typeface="Wingdings" pitchFamily="2" charset="2"/>
              <a:buChar char="Ø"/>
            </a:pPr>
            <a:r>
              <a:rPr lang="it-IT" dirty="0"/>
              <a:t>responsabilità e obbligazioni verso la famiglia</a:t>
            </a:r>
          </a:p>
          <a:p>
            <a:pPr>
              <a:buSzPct val="80000"/>
              <a:buFont typeface="Wingdings" pitchFamily="2" charset="2"/>
              <a:buChar char="Ø"/>
            </a:pPr>
            <a:r>
              <a:rPr lang="it-IT" dirty="0"/>
              <a:t>scarsa informazione e mancata percezione di sé come vittima</a:t>
            </a:r>
          </a:p>
          <a:p>
            <a:pPr>
              <a:buSzPct val="80000"/>
              <a:buFont typeface="Wingdings" pitchFamily="2" charset="2"/>
              <a:buChar char="Ø"/>
            </a:pPr>
            <a:r>
              <a:rPr lang="it-IT" dirty="0"/>
              <a:t>isolamento, paura, diffidenza nei confronti delle istituzioni </a:t>
            </a:r>
          </a:p>
          <a:p>
            <a:pPr>
              <a:buSzPct val="100000"/>
            </a:pPr>
            <a:r>
              <a:rPr lang="it-IT" dirty="0"/>
              <a:t>Mercato del lavoro poco trasparente ed efficiente: es incontro domanda/offerta mediato dalle reti etniche</a:t>
            </a:r>
          </a:p>
          <a:p>
            <a:pPr marL="0" indent="0">
              <a:buSzPct val="80000"/>
              <a:buNone/>
            </a:pPr>
            <a:endParaRPr lang="it-IT" dirty="0"/>
          </a:p>
          <a:p>
            <a:pPr>
              <a:buSzPct val="80000"/>
              <a:buFont typeface="Wingdings" pitchFamily="2" charset="2"/>
              <a:buChar char="Ø"/>
            </a:pPr>
            <a:endParaRPr lang="it-IT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F5A8B40B-BFD1-3523-5730-D77D47CCDB3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40056" y="71684"/>
            <a:ext cx="8911887" cy="780133"/>
          </a:xfrm>
          <a:prstGeom prst="rect">
            <a:avLst/>
          </a:prstGeom>
        </p:spPr>
      </p:pic>
      <p:pic>
        <p:nvPicPr>
          <p:cNvPr id="3" name="Immagine 2" descr="Immagine che contiene testo, Carattere, Elementi grafici, grafica&#10;&#10;Descrizione generata automaticamente">
            <a:extLst>
              <a:ext uri="{FF2B5EF4-FFF2-40B4-BE49-F238E27FC236}">
                <a16:creationId xmlns:a16="http://schemas.microsoft.com/office/drawing/2014/main" id="{F2838261-5F21-05F7-B15E-D3006FA2A21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70" y="6296025"/>
            <a:ext cx="905495" cy="360000"/>
          </a:xfrm>
          <a:prstGeom prst="rect">
            <a:avLst/>
          </a:prstGeom>
        </p:spPr>
      </p:pic>
      <p:pic>
        <p:nvPicPr>
          <p:cNvPr id="12" name="Immagine 11" descr="Immagine che contiene testo, Carattere, Elementi grafici, poster&#10;&#10;Descrizione generata automaticamente">
            <a:extLst>
              <a:ext uri="{FF2B5EF4-FFF2-40B4-BE49-F238E27FC236}">
                <a16:creationId xmlns:a16="http://schemas.microsoft.com/office/drawing/2014/main" id="{29557533-E219-3A06-9C0B-E3EEC166ED2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926" y="6296025"/>
            <a:ext cx="332225" cy="360000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CB33A91-CF91-E0D7-20C2-35F889ABBD1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576512" y="6317471"/>
            <a:ext cx="5267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800" dirty="0"/>
              <a:t>Il progetto “INLAV Lombardia - Integrazione Lavoro Lombardia” è finanziato a valere sul Programma Operativo Complementare di azione e coesione &lt;Inclusione 2014-2020&gt;. CUP E81D23000100001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3B41E64-1FA6-A392-E4C0-D2BAD1B9A48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42889" y="6057900"/>
            <a:ext cx="1246629" cy="207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00" dirty="0"/>
              <a:t>Partner</a:t>
            </a:r>
          </a:p>
        </p:txBody>
      </p:sp>
    </p:spTree>
    <p:extLst>
      <p:ext uri="{BB962C8B-B14F-4D97-AF65-F5344CB8AC3E}">
        <p14:creationId xmlns:p14="http://schemas.microsoft.com/office/powerpoint/2010/main" val="1792234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EED7">
            <a:alpha val="54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DAC1D8-0B3B-07FE-5FB4-CC48DD7490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4E6003E4-1518-2BAC-BD6E-43CD58DB7C8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95043" y="3695700"/>
            <a:ext cx="1992400" cy="3162300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8897D7FD-C01B-039E-BA27-0E535E2286B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898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47B7C77B-1E25-E012-2070-B751DC7D385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38200" y="898525"/>
            <a:ext cx="10515600" cy="792163"/>
          </a:xfrm>
        </p:spPr>
        <p:txBody>
          <a:bodyPr/>
          <a:lstStyle/>
          <a:p>
            <a:r>
              <a:rPr lang="it-IT" dirty="0"/>
              <a:t>La strategia politica e le Linee Guida (2021)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D25E1C8B-077C-4FAD-9BEA-1B5A11DDB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86326"/>
          </a:xfrm>
        </p:spPr>
        <p:txBody>
          <a:bodyPr>
            <a:normAutofit/>
          </a:bodyPr>
          <a:lstStyle/>
          <a:p>
            <a:r>
              <a:rPr lang="it-IT" dirty="0"/>
              <a:t>Ministero del Lavoro e delle Politiche Sociali ha implementato una strategia nazionale a promozione del lavoro regolare e a contrasto dello sfruttamento lavorativo e del caporalato incentrata su:</a:t>
            </a:r>
          </a:p>
          <a:p>
            <a:pPr>
              <a:buSzPct val="80000"/>
              <a:buFont typeface="Wingdings" pitchFamily="2" charset="2"/>
              <a:buChar char="Ø"/>
            </a:pPr>
            <a:r>
              <a:rPr lang="it-IT" dirty="0"/>
              <a:t>attivazione di reti e di forme di raccordo tra i progetti esistenti (governance multistakeholder territoriale)</a:t>
            </a:r>
          </a:p>
          <a:p>
            <a:pPr>
              <a:buSzPct val="80000"/>
              <a:buFont typeface="Wingdings" pitchFamily="2" charset="2"/>
              <a:buChar char="Ø"/>
            </a:pPr>
            <a:r>
              <a:rPr lang="it-IT" dirty="0"/>
              <a:t>coordinamento fra le istituzioni ed equipe di lavoro multidisciplinari (governance multidimensionale o multilivello)</a:t>
            </a:r>
          </a:p>
          <a:p>
            <a:r>
              <a:rPr lang="it-IT" dirty="0"/>
              <a:t>Interventi coordinati, integrati e uniformi per identificazione, protezione e assistenza delle vittime di sfruttamento entro un sistema nazionale di </a:t>
            </a:r>
            <a:r>
              <a:rPr lang="it-IT" i="1" dirty="0"/>
              <a:t>referral </a:t>
            </a:r>
            <a:r>
              <a:rPr lang="it-IT" dirty="0"/>
              <a:t>a regia pubblica</a:t>
            </a:r>
            <a:endParaRPr lang="it-IT" i="1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935B43FC-DACE-7213-D6BA-F4BBA9DCF24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40056" y="71684"/>
            <a:ext cx="8911887" cy="780133"/>
          </a:xfrm>
          <a:prstGeom prst="rect">
            <a:avLst/>
          </a:prstGeom>
        </p:spPr>
      </p:pic>
      <p:pic>
        <p:nvPicPr>
          <p:cNvPr id="3" name="Immagine 2" descr="Immagine che contiene testo, Carattere, Elementi grafici, grafica&#10;&#10;Descrizione generata automaticamente">
            <a:extLst>
              <a:ext uri="{FF2B5EF4-FFF2-40B4-BE49-F238E27FC236}">
                <a16:creationId xmlns:a16="http://schemas.microsoft.com/office/drawing/2014/main" id="{5CEF468A-0E73-7AF4-54A2-9A96E4C951C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70" y="6296025"/>
            <a:ext cx="905495" cy="360000"/>
          </a:xfrm>
          <a:prstGeom prst="rect">
            <a:avLst/>
          </a:prstGeom>
        </p:spPr>
      </p:pic>
      <p:pic>
        <p:nvPicPr>
          <p:cNvPr id="12" name="Immagine 11" descr="Immagine che contiene testo, Carattere, Elementi grafici, poster&#10;&#10;Descrizione generata automaticamente">
            <a:extLst>
              <a:ext uri="{FF2B5EF4-FFF2-40B4-BE49-F238E27FC236}">
                <a16:creationId xmlns:a16="http://schemas.microsoft.com/office/drawing/2014/main" id="{3653849E-6914-BE15-E774-DDD25AE9253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926" y="6296025"/>
            <a:ext cx="332225" cy="360000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B352E1C-273F-0D4F-7E22-C7FD1516023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576512" y="6317471"/>
            <a:ext cx="5267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800" dirty="0"/>
              <a:t>Il progetto “INLAV Lombardia - Integrazione Lavoro Lombardia” è finanziato a valere sul Programma Operativo Complementare di azione e coesione &lt;Inclusione 2014-2020&gt;. CUP E81D23000100001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4B51F3BE-BFCE-D2E2-30A5-D892232AD1A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42889" y="6057900"/>
            <a:ext cx="1246629" cy="207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00" dirty="0"/>
              <a:t>Partner</a:t>
            </a:r>
          </a:p>
        </p:txBody>
      </p:sp>
    </p:spTree>
    <p:extLst>
      <p:ext uri="{BB962C8B-B14F-4D97-AF65-F5344CB8AC3E}">
        <p14:creationId xmlns:p14="http://schemas.microsoft.com/office/powerpoint/2010/main" val="1717902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EED7">
            <a:alpha val="54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EDA143-6702-414E-94F3-C2A951C320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8DD76E33-21EF-D53B-93D3-5A7E7D42493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95043" y="3695700"/>
            <a:ext cx="1992400" cy="3162300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7D06342E-C484-576D-2B51-5C1D1989AA6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898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A298B902-B0FD-E2E3-34F9-CAC76BF2F62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38200" y="898525"/>
            <a:ext cx="10515600" cy="792163"/>
          </a:xfrm>
        </p:spPr>
        <p:txBody>
          <a:bodyPr/>
          <a:lstStyle/>
          <a:p>
            <a:r>
              <a:rPr lang="it-IT" dirty="0"/>
              <a:t>Vittime o potenziali vittime 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2DE80E79-3ADA-8F18-BEAF-F591A66C6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32275"/>
          </a:xfrm>
        </p:spPr>
        <p:txBody>
          <a:bodyPr>
            <a:normAutofit/>
          </a:bodyPr>
          <a:lstStyle/>
          <a:p>
            <a:r>
              <a:rPr lang="it-IT" dirty="0"/>
              <a:t>Secondo il c.p. (in specie art. 603-bis), diverse gradazioni di sfruttamento lavorativo, determinate dalla mancanza di scelte effettive ed accettabili (direttiva 2011/36/UE):</a:t>
            </a:r>
          </a:p>
          <a:p>
            <a:pPr>
              <a:buSzPct val="80000"/>
              <a:buFont typeface="Wingdings" pitchFamily="2" charset="2"/>
              <a:buChar char="Ø"/>
            </a:pPr>
            <a:r>
              <a:rPr lang="it-IT" dirty="0"/>
              <a:t>retribuzione, difforme dai contratti o comunque sproporzionata </a:t>
            </a:r>
          </a:p>
          <a:p>
            <a:pPr>
              <a:buSzPct val="80000"/>
              <a:buFont typeface="Wingdings" pitchFamily="2" charset="2"/>
              <a:buChar char="Ø"/>
            </a:pPr>
            <a:r>
              <a:rPr lang="it-IT" dirty="0"/>
              <a:t>orario di lavoro, periodi di riposo, aspettativa, ferie</a:t>
            </a:r>
          </a:p>
          <a:p>
            <a:pPr>
              <a:buSzPct val="80000"/>
              <a:buFont typeface="Wingdings" pitchFamily="2" charset="2"/>
              <a:buChar char="Ø"/>
            </a:pPr>
            <a:r>
              <a:rPr lang="it-IT" dirty="0"/>
              <a:t>sicurezza e igiene </a:t>
            </a:r>
          </a:p>
          <a:p>
            <a:pPr>
              <a:buSzPct val="80000"/>
              <a:buFont typeface="Wingdings" pitchFamily="2" charset="2"/>
              <a:buChar char="Ø"/>
            </a:pPr>
            <a:r>
              <a:rPr lang="it-IT" dirty="0"/>
              <a:t>condizioni di lavoro, metodi di sorveglianza, situazioni alloggiative</a:t>
            </a:r>
          </a:p>
          <a:p>
            <a:pPr>
              <a:buSzPct val="100000"/>
            </a:pPr>
            <a:r>
              <a:rPr lang="it-IT" dirty="0"/>
              <a:t>In caso di coercizione, sfruttamento è lavoro forzato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23A0487B-7D64-4519-BFB7-1695532A0B9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40056" y="71684"/>
            <a:ext cx="8911887" cy="780133"/>
          </a:xfrm>
          <a:prstGeom prst="rect">
            <a:avLst/>
          </a:prstGeom>
        </p:spPr>
      </p:pic>
      <p:pic>
        <p:nvPicPr>
          <p:cNvPr id="3" name="Immagine 2" descr="Immagine che contiene testo, Carattere, Elementi grafici, grafica&#10;&#10;Descrizione generata automaticamente">
            <a:extLst>
              <a:ext uri="{FF2B5EF4-FFF2-40B4-BE49-F238E27FC236}">
                <a16:creationId xmlns:a16="http://schemas.microsoft.com/office/drawing/2014/main" id="{F8555322-3A26-22A9-6DF5-411A196A5E8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70" y="6296025"/>
            <a:ext cx="905495" cy="360000"/>
          </a:xfrm>
          <a:prstGeom prst="rect">
            <a:avLst/>
          </a:prstGeom>
        </p:spPr>
      </p:pic>
      <p:pic>
        <p:nvPicPr>
          <p:cNvPr id="12" name="Immagine 11" descr="Immagine che contiene testo, Carattere, Elementi grafici, poster&#10;&#10;Descrizione generata automaticamente">
            <a:extLst>
              <a:ext uri="{FF2B5EF4-FFF2-40B4-BE49-F238E27FC236}">
                <a16:creationId xmlns:a16="http://schemas.microsoft.com/office/drawing/2014/main" id="{74BB81BA-9C7B-ADCA-C705-07B1D48B1C6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926" y="6296025"/>
            <a:ext cx="332225" cy="360000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04710380-E752-51B3-99D3-76B6D92FEF0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576512" y="6317471"/>
            <a:ext cx="5267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800" dirty="0"/>
              <a:t>Il progetto “INLAV Lombardia - Integrazione Lavoro Lombardia” è finanziato a valere sul Programma Operativo Complementare di azione e coesione &lt;Inclusione 2014-2020&gt;. CUP E81D23000100001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2F9DC5A2-4F5E-6E29-7530-E21FDCB846A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42889" y="6057900"/>
            <a:ext cx="1246629" cy="207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00" dirty="0"/>
              <a:t>Partner</a:t>
            </a:r>
          </a:p>
        </p:txBody>
      </p:sp>
    </p:spTree>
    <p:extLst>
      <p:ext uri="{BB962C8B-B14F-4D97-AF65-F5344CB8AC3E}">
        <p14:creationId xmlns:p14="http://schemas.microsoft.com/office/powerpoint/2010/main" val="173651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EED7">
            <a:alpha val="54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348300-4F81-3D99-C3A4-B04E6119D4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DB5A915E-4E87-E435-CAAB-5EDAD550A8C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95043" y="3695700"/>
            <a:ext cx="1992400" cy="3162300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F8A0FC5E-B896-F0E9-A837-AC64F600C1F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898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34AB1DBC-B10B-5D14-421D-A5C53791F37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38200" y="898525"/>
            <a:ext cx="10515600" cy="792163"/>
          </a:xfrm>
        </p:spPr>
        <p:txBody>
          <a:bodyPr/>
          <a:lstStyle/>
          <a:p>
            <a:r>
              <a:rPr lang="it-IT" dirty="0"/>
              <a:t>Vittime o potenziali vittime 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4AEB7EE4-2E5B-314C-0B20-3D52E84AA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32275"/>
          </a:xfrm>
        </p:spPr>
        <p:txBody>
          <a:bodyPr>
            <a:normAutofit/>
          </a:bodyPr>
          <a:lstStyle/>
          <a:p>
            <a:r>
              <a:rPr lang="it-IT" dirty="0"/>
              <a:t>Secondo Organizzazione Internazionale del Lavoro (2015): </a:t>
            </a:r>
          </a:p>
          <a:p>
            <a:pPr>
              <a:buSzPct val="80000"/>
              <a:buFont typeface="Wingdings" pitchFamily="2" charset="2"/>
              <a:buChar char="Ø"/>
            </a:pPr>
            <a:r>
              <a:rPr lang="it-IT" dirty="0"/>
              <a:t>le forme inaccettabili di lavoro e di sfruttamento lavorativo comprendono tutte quelle condizioni che negano l’effettivo esercizio dei diritti fondamentali del lavoro, mettendo in pericolo la vita, la salute, la libertà, la dignità umana e la sicurezza dei lavoratori e delle lavoratrici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8676A211-EB84-783E-0699-AAE98E8876A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40056" y="71684"/>
            <a:ext cx="8911887" cy="780133"/>
          </a:xfrm>
          <a:prstGeom prst="rect">
            <a:avLst/>
          </a:prstGeom>
        </p:spPr>
      </p:pic>
      <p:pic>
        <p:nvPicPr>
          <p:cNvPr id="3" name="Immagine 2" descr="Immagine che contiene testo, Carattere, Elementi grafici, grafica&#10;&#10;Descrizione generata automaticamente">
            <a:extLst>
              <a:ext uri="{FF2B5EF4-FFF2-40B4-BE49-F238E27FC236}">
                <a16:creationId xmlns:a16="http://schemas.microsoft.com/office/drawing/2014/main" id="{00C42C43-3794-FB8B-6BCD-FDAA8E30CAC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70" y="6296025"/>
            <a:ext cx="905495" cy="360000"/>
          </a:xfrm>
          <a:prstGeom prst="rect">
            <a:avLst/>
          </a:prstGeom>
        </p:spPr>
      </p:pic>
      <p:pic>
        <p:nvPicPr>
          <p:cNvPr id="12" name="Immagine 11" descr="Immagine che contiene testo, Carattere, Elementi grafici, poster&#10;&#10;Descrizione generata automaticamente">
            <a:extLst>
              <a:ext uri="{FF2B5EF4-FFF2-40B4-BE49-F238E27FC236}">
                <a16:creationId xmlns:a16="http://schemas.microsoft.com/office/drawing/2014/main" id="{4F117985-F790-183B-C27D-DC8529B18F8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926" y="6296025"/>
            <a:ext cx="332225" cy="360000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8B8C8DD9-04B0-E7E9-7BE7-EA2DE6806C7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576512" y="6317471"/>
            <a:ext cx="5267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800" dirty="0"/>
              <a:t>Il progetto “INLAV Lombardia - Integrazione Lavoro Lombardia” è finanziato a valere sul Programma Operativo Complementare di azione e coesione &lt;Inclusione 2014-2020&gt;. CUP E81D23000100001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12D80154-F370-2E44-7A1C-EA5925A17E3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42889" y="6057900"/>
            <a:ext cx="1246629" cy="207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00" dirty="0"/>
              <a:t>Partner</a:t>
            </a:r>
          </a:p>
        </p:txBody>
      </p:sp>
    </p:spTree>
    <p:extLst>
      <p:ext uri="{BB962C8B-B14F-4D97-AF65-F5344CB8AC3E}">
        <p14:creationId xmlns:p14="http://schemas.microsoft.com/office/powerpoint/2010/main" val="1889437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EED7">
            <a:alpha val="54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22D752-32B8-2BBF-30AC-2DC2734EB3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0A35766D-CE65-BB6C-2ADE-EDFF8173DF8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95043" y="3695700"/>
            <a:ext cx="1992400" cy="3162300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E59F74B9-BE5C-6075-8303-AD500753BA4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898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Segnaposto contenuto 8" descr="Immagine che contiene testo, schermata, Carattere, software&#10;&#10;Il contenuto generato dall'IA potrebbe non essere corretto.">
            <a:extLst>
              <a:ext uri="{FF2B5EF4-FFF2-40B4-BE49-F238E27FC236}">
                <a16:creationId xmlns:a16="http://schemas.microsoft.com/office/drawing/2014/main" id="{0DBF9716-2D6D-10B4-8331-4584442411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490" y="898525"/>
            <a:ext cx="5585018" cy="5314379"/>
          </a:xfr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FF9818B9-8BEA-1069-BCFA-8885578CD9F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40056" y="71684"/>
            <a:ext cx="8911887" cy="780133"/>
          </a:xfrm>
          <a:prstGeom prst="rect">
            <a:avLst/>
          </a:prstGeom>
        </p:spPr>
      </p:pic>
      <p:pic>
        <p:nvPicPr>
          <p:cNvPr id="3" name="Immagine 2" descr="Immagine che contiene testo, Carattere, Elementi grafici, grafica&#10;&#10;Descrizione generata automaticamente">
            <a:extLst>
              <a:ext uri="{FF2B5EF4-FFF2-40B4-BE49-F238E27FC236}">
                <a16:creationId xmlns:a16="http://schemas.microsoft.com/office/drawing/2014/main" id="{4425D9F3-8658-C857-9802-FE25ECF6C92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70" y="6296025"/>
            <a:ext cx="905495" cy="360000"/>
          </a:xfrm>
          <a:prstGeom prst="rect">
            <a:avLst/>
          </a:prstGeom>
        </p:spPr>
      </p:pic>
      <p:pic>
        <p:nvPicPr>
          <p:cNvPr id="12" name="Immagine 11" descr="Immagine che contiene testo, Carattere, Elementi grafici, poster&#10;&#10;Descrizione generata automaticamente">
            <a:extLst>
              <a:ext uri="{FF2B5EF4-FFF2-40B4-BE49-F238E27FC236}">
                <a16:creationId xmlns:a16="http://schemas.microsoft.com/office/drawing/2014/main" id="{584C5D23-A0C7-D600-391D-EB17C2565EE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926" y="6296025"/>
            <a:ext cx="332225" cy="360000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9A85B73B-AC6F-09C7-15BF-0C8E9AAEC44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576512" y="6317471"/>
            <a:ext cx="5267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800" dirty="0"/>
              <a:t>Il progetto “INLAV Lombardia - Integrazione Lavoro Lombardia” è finanziato a valere sul Programma Operativo Complementare di azione e coesione &lt;Inclusione 2014-2020&gt;. CUP E81D23000100001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D29D508-9ED6-A325-763D-8662C39F267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42889" y="6057900"/>
            <a:ext cx="1246629" cy="207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00" dirty="0"/>
              <a:t>Partner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2FC9FB65-F2AD-B478-0402-7C05A686302C}"/>
              </a:ext>
            </a:extLst>
          </p:cNvPr>
          <p:cNvSpPr txBox="1"/>
          <p:nvPr/>
        </p:nvSpPr>
        <p:spPr>
          <a:xfrm>
            <a:off x="97006" y="4888349"/>
            <a:ext cx="308609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400" dirty="0"/>
              <a:t>Corbanese, V. e Rosas, G. (2021). Politiche per prevenire e contrastare lo sfruttamento lavorativo e il lavoro forzato in Europa. Organizzazione Internazionale del Lavoro, Roma.</a:t>
            </a:r>
          </a:p>
        </p:txBody>
      </p:sp>
    </p:spTree>
    <p:extLst>
      <p:ext uri="{BB962C8B-B14F-4D97-AF65-F5344CB8AC3E}">
        <p14:creationId xmlns:p14="http://schemas.microsoft.com/office/powerpoint/2010/main" val="690387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EED7">
            <a:alpha val="54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0B771E-CA59-DA15-0FB2-A5669BAF79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80D6A882-CB2C-6B3E-BEE7-CFE642ABCB6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95043" y="3695700"/>
            <a:ext cx="1992400" cy="3162300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D588D329-4507-32B5-5B06-6A43FD8BCD5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898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21C563AB-F8AD-ADB2-00DE-B8B6485938E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38200" y="898525"/>
            <a:ext cx="10515600" cy="792163"/>
          </a:xfrm>
        </p:spPr>
        <p:txBody>
          <a:bodyPr/>
          <a:lstStyle/>
          <a:p>
            <a:r>
              <a:rPr lang="it-IT" dirty="0"/>
              <a:t>Vittime o potenziali vittime 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3D6C9D07-B37F-6F4A-5C27-78CB789EA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32275"/>
          </a:xfrm>
        </p:spPr>
        <p:txBody>
          <a:bodyPr>
            <a:normAutofit/>
          </a:bodyPr>
          <a:lstStyle/>
          <a:p>
            <a:r>
              <a:rPr lang="it-IT" dirty="0"/>
              <a:t>Identificazione preliminare: </a:t>
            </a:r>
          </a:p>
          <a:p>
            <a:pPr>
              <a:buSzPct val="80000"/>
              <a:buFont typeface="Wingdings" pitchFamily="2" charset="2"/>
              <a:buChar char="Ø"/>
            </a:pPr>
            <a:r>
              <a:rPr lang="it-IT" dirty="0"/>
              <a:t>primo approccio, valutazione iniziale, può essere effettuata da chiunque abbia ragionevole dubbio (servizi sociali, servizi ispettivi, forze dell’ordine, parti sociali, terzo settore, ..)</a:t>
            </a:r>
          </a:p>
          <a:p>
            <a:pPr>
              <a:buSzPct val="80000"/>
              <a:buFont typeface="Wingdings" pitchFamily="2" charset="2"/>
              <a:buChar char="Ø"/>
            </a:pPr>
            <a:r>
              <a:rPr lang="it-IT" dirty="0"/>
              <a:t>fornire informazioni sui servizi disponibili e inviare all’ente preposto per prima assistenza e presa in carico </a:t>
            </a:r>
          </a:p>
          <a:p>
            <a:pPr>
              <a:buSzPct val="100000"/>
            </a:pPr>
            <a:r>
              <a:rPr lang="it-IT" dirty="0"/>
              <a:t>Identificazione formale (magistratura o enti locali), necessaria per beneficiare di misure di protezione, sicurezza, assistenza specifica e legale, secondo la normativa vigente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F5DCD383-E08E-F3B5-3674-EA21E33AEA7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40056" y="71684"/>
            <a:ext cx="8911887" cy="780133"/>
          </a:xfrm>
          <a:prstGeom prst="rect">
            <a:avLst/>
          </a:prstGeom>
        </p:spPr>
      </p:pic>
      <p:pic>
        <p:nvPicPr>
          <p:cNvPr id="3" name="Immagine 2" descr="Immagine che contiene testo, Carattere, Elementi grafici, grafica&#10;&#10;Descrizione generata automaticamente">
            <a:extLst>
              <a:ext uri="{FF2B5EF4-FFF2-40B4-BE49-F238E27FC236}">
                <a16:creationId xmlns:a16="http://schemas.microsoft.com/office/drawing/2014/main" id="{FB48FBDD-8932-6D70-87DF-226282535B6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70" y="6296025"/>
            <a:ext cx="905495" cy="360000"/>
          </a:xfrm>
          <a:prstGeom prst="rect">
            <a:avLst/>
          </a:prstGeom>
        </p:spPr>
      </p:pic>
      <p:pic>
        <p:nvPicPr>
          <p:cNvPr id="12" name="Immagine 11" descr="Immagine che contiene testo, Carattere, Elementi grafici, poster&#10;&#10;Descrizione generata automaticamente">
            <a:extLst>
              <a:ext uri="{FF2B5EF4-FFF2-40B4-BE49-F238E27FC236}">
                <a16:creationId xmlns:a16="http://schemas.microsoft.com/office/drawing/2014/main" id="{6A9FBF0E-B504-346B-70EB-B876FD09C29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926" y="6296025"/>
            <a:ext cx="332225" cy="360000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79E1929-6A29-6C89-E25E-B08E13585FA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576512" y="6317471"/>
            <a:ext cx="5267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800" dirty="0"/>
              <a:t>Il progetto “INLAV Lombardia - Integrazione Lavoro Lombardia” è finanziato a valere sul Programma Operativo Complementare di azione e coesione &lt;Inclusione 2014-2020&gt;. CUP E81D23000100001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BF4F3027-717B-5706-CD08-D6F631B2C6F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42889" y="6057900"/>
            <a:ext cx="1246629" cy="207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00" dirty="0"/>
              <a:t>Partner</a:t>
            </a:r>
          </a:p>
        </p:txBody>
      </p:sp>
    </p:spTree>
    <p:extLst>
      <p:ext uri="{BB962C8B-B14F-4D97-AF65-F5344CB8AC3E}">
        <p14:creationId xmlns:p14="http://schemas.microsoft.com/office/powerpoint/2010/main" val="38640850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1C3E526BC03DB49909008D9674ADADA" ma:contentTypeVersion="15" ma:contentTypeDescription="Creare un nuovo documento." ma:contentTypeScope="" ma:versionID="2a11b65abf7e1b2f550129ac37ee030e">
  <xsd:schema xmlns:xsd="http://www.w3.org/2001/XMLSchema" xmlns:xs="http://www.w3.org/2001/XMLSchema" xmlns:p="http://schemas.microsoft.com/office/2006/metadata/properties" xmlns:ns2="35b030d1-df29-4d82-a58e-74768c1424b2" xmlns:ns3="9374b272-5a91-4cfe-900e-63c10e748f73" targetNamespace="http://schemas.microsoft.com/office/2006/metadata/properties" ma:root="true" ma:fieldsID="cb89661933e49c00a6ac661ba13d6cd7" ns2:_="" ns3:_="">
    <xsd:import namespace="35b030d1-df29-4d82-a58e-74768c1424b2"/>
    <xsd:import namespace="9374b272-5a91-4cfe-900e-63c10e748f7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OCR" minOccurs="0"/>
                <xsd:element ref="ns3:MediaServiceSearchProperties" minOccurs="0"/>
                <xsd:element ref="ns3:MediaLengthInSecond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b030d1-df29-4d82-a58e-74768c1424b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6510e97e-a5a8-49e2-a677-6f122252a8e3}" ma:internalName="TaxCatchAll" ma:showField="CatchAllData" ma:web="35b030d1-df29-4d82-a58e-74768c1424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74b272-5a91-4cfe-900e-63c10e748f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Tag immagine" ma:readOnly="false" ma:fieldId="{5cf76f15-5ced-4ddc-b409-7134ff3c332f}" ma:taxonomyMulti="true" ma:sspId="3aa2e8c6-252e-4696-bacb-86c00a2bd23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374b272-5a91-4cfe-900e-63c10e748f73">
      <Terms xmlns="http://schemas.microsoft.com/office/infopath/2007/PartnerControls"/>
    </lcf76f155ced4ddcb4097134ff3c332f>
    <TaxCatchAll xmlns="35b030d1-df29-4d82-a58e-74768c1424b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D409903-A2D9-4DF9-84A5-B320BFD967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5b030d1-df29-4d82-a58e-74768c1424b2"/>
    <ds:schemaRef ds:uri="9374b272-5a91-4cfe-900e-63c10e748f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D57E2AA-F09C-4219-93A0-A83442FE29D5}">
  <ds:schemaRefs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9374b272-5a91-4cfe-900e-63c10e748f73"/>
    <ds:schemaRef ds:uri="35b030d1-df29-4d82-a58e-74768c1424b2"/>
  </ds:schemaRefs>
</ds:datastoreItem>
</file>

<file path=customXml/itemProps3.xml><?xml version="1.0" encoding="utf-8"?>
<ds:datastoreItem xmlns:ds="http://schemas.openxmlformats.org/officeDocument/2006/customXml" ds:itemID="{2648FF34-9050-439A-925B-1B3E51C3484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3997</TotalTime>
  <Words>1275</Words>
  <Application>Microsoft Macintosh PowerPoint</Application>
  <PresentationFormat>Widescreen</PresentationFormat>
  <Paragraphs>94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9" baseType="lpstr">
      <vt:lpstr>Abadi</vt:lpstr>
      <vt:lpstr>Aptos</vt:lpstr>
      <vt:lpstr>Aptos Display</vt:lpstr>
      <vt:lpstr>Arial</vt:lpstr>
      <vt:lpstr>Wingdings</vt:lpstr>
      <vt:lpstr>Tema di Office</vt:lpstr>
      <vt:lpstr>InLav Lombardia Integrazione Lavoro</vt:lpstr>
      <vt:lpstr>Sfruttamento lavorativo</vt:lpstr>
      <vt:lpstr>Lavoro «nero» e «grigio»</vt:lpstr>
      <vt:lpstr>Perché gli stranieri sono più a rischio?</vt:lpstr>
      <vt:lpstr>La strategia politica e le Linee Guida (2021)</vt:lpstr>
      <vt:lpstr>Vittime o potenziali vittime </vt:lpstr>
      <vt:lpstr>Vittime o potenziali vittime </vt:lpstr>
      <vt:lpstr>Presentazione standard di PowerPoint</vt:lpstr>
      <vt:lpstr>Vittime o potenziali vittime </vt:lpstr>
      <vt:lpstr>Referral e accesso ai servizi</vt:lpstr>
      <vt:lpstr>Garantire informazione, conoscenza, capacità</vt:lpstr>
      <vt:lpstr>Il progetto InLav</vt:lpstr>
      <vt:lpstr>Grazie per l’attenzione!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Riva Egidio</cp:lastModifiedBy>
  <cp:revision>8</cp:revision>
  <dcterms:modified xsi:type="dcterms:W3CDTF">2025-05-26T09:14:07Z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0x010100D1C3E526BC03DB49909008D9674ADADA</vt:lpwstr>
  </property>
</Properties>
</file>